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4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70" r:id="rId13"/>
    <p:sldId id="265" r:id="rId14"/>
    <p:sldId id="266" r:id="rId15"/>
  </p:sldIdLst>
  <p:sldSz cx="18288000" cy="10287000"/>
  <p:notesSz cx="6858000" cy="9144000"/>
  <p:embeddedFontLst>
    <p:embeddedFont>
      <p:font typeface="Calibri" panose="020F0502020204030204" charset="0"/>
      <p:regular r:id="rId19"/>
      <p:bold r:id="rId20"/>
      <p:italic r:id="rId21"/>
      <p:boldItalic r:id="rId22"/>
    </p:embeddedFont>
    <p:embeddedFont>
      <p:font typeface="Clear Sans Regular Bold" panose="020B06030302020203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 showGuides="1">
      <p:cViewPr varScale="1">
        <p:scale>
          <a:sx n="57" d="100"/>
          <a:sy n="57" d="100"/>
        </p:scale>
        <p:origin x="624" y="192"/>
      </p:cViewPr>
      <p:guideLst>
        <p:guide orient="horz" pos="2160"/>
        <p:guide pos="2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22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40645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670" y="2297430"/>
            <a:ext cx="5483225" cy="53981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1060"/>
              </a:lnSpc>
            </a:pPr>
            <a:r>
              <a:rPr lang="de-DE" altLang="en-US" sz="7200" spc="-105" dirty="0">
                <a:solidFill>
                  <a:srgbClr val="FFFFFF"/>
                </a:solidFill>
                <a:latin typeface="Calibri" panose="020F0502020204030204" charset="0"/>
              </a:rPr>
              <a:t>ANALYSIS of </a:t>
            </a:r>
            <a:br>
              <a:rPr lang="de-DE" altLang="en-US" sz="10535" spc="-105" dirty="0">
                <a:solidFill>
                  <a:srgbClr val="FFFFFF"/>
                </a:solidFill>
                <a:latin typeface="Calibri" panose="020F0502020204030204" charset="0"/>
              </a:rPr>
            </a:br>
            <a:r>
              <a:rPr lang="de-DE" altLang="en-US" sz="9600" spc="-105" dirty="0">
                <a:solidFill>
                  <a:srgbClr val="FFFFFF"/>
                </a:solidFill>
                <a:latin typeface="Calibri" panose="020F0502020204030204" charset="0"/>
              </a:rPr>
              <a:t>Social Buzz</a:t>
            </a:r>
            <a:endParaRPr lang="de-DE" altLang="en-US" sz="9600" spc="-105" dirty="0">
              <a:solidFill>
                <a:srgbClr val="FFFFFF"/>
              </a:solidFill>
              <a:latin typeface="Calibri" panose="020F05020202040302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85800" y="8115300"/>
            <a:ext cx="6096000" cy="155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de-DE" altLang="en-US" sz="4400">
                <a:latin typeface="Calibri" panose="020F0502020204030204" charset="0"/>
              </a:rPr>
              <a:t>Presented by:</a:t>
            </a:r>
            <a:br>
              <a:rPr lang="de-DE" altLang="en-US" sz="4400">
                <a:latin typeface="Calibri" panose="020F0502020204030204" charset="0"/>
              </a:rPr>
            </a:br>
            <a:r>
              <a:rPr lang="de-DE" altLang="en-US" sz="4400">
                <a:latin typeface="Calibri" panose="020F0502020204030204" charset="0"/>
              </a:rPr>
              <a:t>Ahmad Tawsif</a:t>
            </a:r>
            <a:endParaRPr lang="de-DE" altLang="en-US" sz="4400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viz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019300"/>
            <a:ext cx="13876655" cy="724281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4419600" y="932815"/>
            <a:ext cx="10058400" cy="860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de-DE" altLang="en-US" sz="4400" b="1">
                <a:latin typeface="Calibri" panose="020F0502020204030204" charset="0"/>
                <a:cs typeface="Arial" panose="020B0604020202020204" pitchFamily="34" charset="0"/>
              </a:rPr>
              <a:t>                  Heat map of scores</a:t>
            </a:r>
            <a:endParaRPr lang="de-DE" altLang="en-US" sz="4400" b="1">
              <a:latin typeface="Calibri" panose="020F0502020204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1327130" y="1280160"/>
            <a:ext cx="6096000" cy="538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en-US" sz="2800">
                <a:latin typeface="Calibri" panose="020F0502020204030204" charset="0"/>
                <a:cs typeface="Arial" panose="020B0604020202020204" pitchFamily="34" charset="0"/>
              </a:rPr>
              <a:t>Positive feedbacks are on top</a:t>
            </a:r>
            <a:endParaRPr lang="de-DE" altLang="en-US" sz="2800">
              <a:latin typeface="Calibri" panose="020F050202020403020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en-US" sz="2800">
                <a:latin typeface="Calibri" panose="020F0502020204030204" charset="0"/>
                <a:cs typeface="Arial" panose="020B0604020202020204" pitchFamily="34" charset="0"/>
              </a:rPr>
              <a:t>Heart reactions heading first</a:t>
            </a:r>
            <a:endParaRPr lang="de-DE" altLang="en-US" sz="2800">
              <a:latin typeface="Calibri" panose="020F050202020403020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en-US" sz="2800">
                <a:latin typeface="Calibri" panose="020F0502020204030204" charset="0"/>
                <a:cs typeface="Arial" panose="020B0604020202020204" pitchFamily="34" charset="0"/>
              </a:rPr>
              <a:t>Score 70 gets more hits</a:t>
            </a:r>
            <a:endParaRPr lang="de-DE" altLang="en-US" sz="2800">
              <a:latin typeface="Calibri" panose="020F050202020403020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en-US" sz="2800">
                <a:latin typeface="Calibri" panose="020F0502020204030204" charset="0"/>
                <a:cs typeface="Arial" panose="020B0604020202020204" pitchFamily="34" charset="0"/>
              </a:rPr>
              <a:t>December, January are top months</a:t>
            </a:r>
            <a:endParaRPr lang="de-DE" altLang="en-US" sz="2800">
              <a:latin typeface="Calibri" panose="020F050202020403020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en-US" sz="2800">
                <a:latin typeface="Calibri" panose="020F0502020204030204" charset="0"/>
                <a:cs typeface="Arial" panose="020B0604020202020204" pitchFamily="34" charset="0"/>
              </a:rPr>
              <a:t>Need different stategies for June</a:t>
            </a:r>
            <a:endParaRPr lang="de-DE" altLang="en-US" sz="2800">
              <a:latin typeface="Calibri" panose="020F050202020403020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altLang="en-US" sz="2800">
                <a:latin typeface="Calibri" panose="020F0502020204030204" charset="0"/>
                <a:cs typeface="Arial" panose="020B0604020202020204" pitchFamily="34" charset="0"/>
              </a:rPr>
              <a:t>Less feedback between 11:00-15:00 </a:t>
            </a:r>
            <a:endParaRPr lang="de-DE" altLang="en-US" sz="2800">
              <a:latin typeface="Calibri" panose="020F0502020204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677025" y="1790700"/>
            <a:ext cx="10837545" cy="6275705"/>
          </a:xfrm>
          <a:prstGeom prst="rect">
            <a:avLst/>
          </a:prstGeom>
          <a:solidFill>
            <a:schemeClr val="bg1"/>
          </a:solidFill>
        </p:spPr>
        <p:txBody>
          <a:bodyPr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altLang="en-US" sz="4000">
                <a:latin typeface="Calibri" panose="020F0502020204030204" charset="0"/>
              </a:rPr>
              <a:t>Social Buzz - Social Media and Content Creation (2008)</a:t>
            </a:r>
            <a:endParaRPr lang="de-DE" altLang="en-US" sz="4000">
              <a:latin typeface="Calibri" panose="020F050202020403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altLang="en-US" sz="4000">
                <a:latin typeface="Calibri" panose="020F0502020204030204" charset="0"/>
              </a:rPr>
              <a:t>Over 500 million active users</a:t>
            </a:r>
            <a:endParaRPr lang="de-DE" altLang="en-US" sz="4000">
              <a:latin typeface="Calibri" panose="020F050202020403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altLang="en-US" sz="4000">
                <a:latin typeface="Calibri" panose="020F0502020204030204" charset="0"/>
              </a:rPr>
              <a:t>250 employee, 200 tech employee</a:t>
            </a:r>
            <a:endParaRPr lang="de-DE" altLang="en-US" sz="4000">
              <a:latin typeface="Calibri" panose="020F050202020403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altLang="en-US" sz="4000">
                <a:latin typeface="Calibri" panose="020F0502020204030204" charset="0"/>
              </a:rPr>
              <a:t>They require external expertise for 3 reasons: </a:t>
            </a:r>
            <a:br>
              <a:rPr lang="de-DE" altLang="en-US" sz="4000">
                <a:latin typeface="Calibri" panose="020F0502020204030204" charset="0"/>
              </a:rPr>
            </a:br>
            <a:r>
              <a:rPr lang="de-DE" altLang="en-US" sz="4000">
                <a:latin typeface="Calibri" panose="020F0502020204030204" charset="0"/>
              </a:rPr>
              <a:t>- Looking to go on IPO</a:t>
            </a:r>
            <a:br>
              <a:rPr lang="de-DE" altLang="en-US" sz="4000">
                <a:latin typeface="Calibri" panose="020F0502020204030204" charset="0"/>
              </a:rPr>
            </a:br>
            <a:r>
              <a:rPr lang="de-DE" altLang="en-US" sz="4000">
                <a:latin typeface="Calibri" panose="020F0502020204030204" charset="0"/>
              </a:rPr>
              <a:t>- Small company</a:t>
            </a:r>
            <a:br>
              <a:rPr lang="de-DE" altLang="en-US" sz="4000">
                <a:latin typeface="Calibri" panose="020F0502020204030204" charset="0"/>
              </a:rPr>
            </a:br>
            <a:r>
              <a:rPr lang="de-DE" altLang="en-US" sz="4000">
                <a:latin typeface="Calibri" panose="020F0502020204030204" charset="0"/>
              </a:rPr>
              <a:t>- Learn data practises from large company</a:t>
            </a:r>
            <a:endParaRPr lang="de-DE" altLang="en-US" sz="4000">
              <a:latin typeface="Calibri" panose="020F050202020403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altLang="en-US" sz="4000">
                <a:latin typeface="Calibri" panose="020F0502020204030204" charset="0"/>
              </a:rPr>
              <a:t>3 months initial trial with Accenture</a:t>
            </a:r>
            <a:endParaRPr lang="de-DE" altLang="en-US" sz="4000">
              <a:latin typeface="Calibri" panose="020F050202020403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altLang="en-US" sz="4400">
              <a:latin typeface="Calibri" panose="020F050202020403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altLang="en-US" sz="4400">
              <a:latin typeface="Calibri" panose="020F0502020204030204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228543" y="179155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18953" y="384807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indent="0">
              <a:buNone/>
            </a:pP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de-DE" altLang="en-AU" dirty="0">
                <a:latin typeface="Calibri" panose="020F0502020204030204" charset="0"/>
              </a:rPr>
              <a:t>                                                   </a:t>
            </a:r>
            <a:r>
              <a:rPr lang="de-DE" altLang="en-AU" sz="4000" dirty="0">
                <a:latin typeface="Calibri" panose="020F0502020204030204" charset="0"/>
              </a:rPr>
              <a:t>Unstructured Data</a:t>
            </a:r>
            <a:br>
              <a:rPr lang="de-DE" altLang="en-AU" sz="4000" dirty="0">
                <a:latin typeface="Calibri" panose="020F0502020204030204" charset="0"/>
              </a:rPr>
            </a:br>
            <a:r>
              <a:rPr lang="de-DE" altLang="en-AU" sz="4000" dirty="0">
                <a:latin typeface="Calibri" panose="020F0502020204030204" charset="0"/>
              </a:rPr>
              <a:t>                       Not Much Clean Data</a:t>
            </a:r>
            <a:endParaRPr lang="de-DE" altLang="en-AU" sz="4000" dirty="0">
              <a:latin typeface="Calibri" panose="020F0502020204030204" charset="0"/>
            </a:endParaRPr>
          </a:p>
          <a:p>
            <a:pPr indent="0">
              <a:buNone/>
            </a:pPr>
            <a:r>
              <a:rPr lang="de-DE" altLang="en-AU" sz="4000" dirty="0">
                <a:latin typeface="Calibri" panose="020F0502020204030204" charset="0"/>
              </a:rPr>
              <a:t>                       Large Data Set</a:t>
            </a:r>
            <a:br>
              <a:rPr lang="de-DE" altLang="en-AU" sz="4000" dirty="0">
                <a:latin typeface="Calibri" panose="020F0502020204030204" charset="0"/>
              </a:rPr>
            </a:br>
            <a:r>
              <a:rPr lang="de-DE" altLang="en-AU" sz="4000" dirty="0">
                <a:latin typeface="Calibri" panose="020F0502020204030204" charset="0"/>
              </a:rPr>
              <a:t>                       Higher Number of Variables for                 </a:t>
            </a:r>
            <a:br>
              <a:rPr lang="de-DE" altLang="en-AU" sz="4000" dirty="0">
                <a:latin typeface="Calibri" panose="020F0502020204030204" charset="0"/>
              </a:rPr>
            </a:br>
            <a:r>
              <a:rPr lang="de-DE" altLang="en-AU" sz="4000" dirty="0">
                <a:latin typeface="Calibri" panose="020F0502020204030204" charset="0"/>
              </a:rPr>
              <a:t>                  Analyzing Result</a:t>
            </a:r>
            <a:br>
              <a:rPr lang="de-DE" altLang="en-AU" sz="4000" dirty="0">
                <a:latin typeface="Calibri" panose="020F0502020204030204" charset="0"/>
              </a:rPr>
            </a:br>
            <a:br>
              <a:rPr lang="de-DE" altLang="en-AU" sz="4000" dirty="0">
                <a:latin typeface="Calibri" panose="020F0502020204030204" charset="0"/>
              </a:rPr>
            </a:br>
            <a:r>
              <a:rPr lang="de-DE" altLang="en-AU" sz="4000" dirty="0">
                <a:latin typeface="Calibri" panose="020F0502020204030204" charset="0"/>
              </a:rPr>
              <a:t>                  </a:t>
            </a:r>
            <a:endParaRPr lang="de-DE" altLang="en-AU" sz="4000" dirty="0">
              <a:latin typeface="Calibri" panose="020F050202020403020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13473" y="61111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200548" y="64779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14020800" y="1866900"/>
            <a:ext cx="6096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2800"/>
              <a:t>Ahmad Tawsif</a:t>
            </a:r>
            <a:br>
              <a:rPr lang="en-GB" altLang="en-US" sz="2800"/>
            </a:br>
            <a:r>
              <a:rPr lang="en-GB" altLang="en-US" sz="2000"/>
              <a:t>Data Anal</a:t>
            </a:r>
            <a:r>
              <a:rPr lang="de-DE" altLang="en-US" sz="2000">
                <a:latin typeface="Calibri" panose="020F0502020204030204" charset="0"/>
              </a:rPr>
              <a:t>yst Intern</a:t>
            </a:r>
            <a:endParaRPr lang="de-DE" altLang="en-US" sz="2000">
              <a:latin typeface="Calibri" panose="020F05020202040302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14020800" y="4763770"/>
            <a:ext cx="609600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GB" sz="2800">
                <a:latin typeface="Calibri" panose="020F0502020204030204" charset="0"/>
                <a:sym typeface="+mn-ea"/>
              </a:rPr>
              <a:t>Marcus Rompton</a:t>
            </a:r>
            <a:br>
              <a:rPr lang="en-GB" altLang="en-US" sz="2800">
                <a:sym typeface="+mn-ea"/>
              </a:rPr>
            </a:br>
            <a:r>
              <a:rPr lang="de-DE" altLang="en-US">
                <a:latin typeface="Calibri" panose="020F0502020204030204" charset="0"/>
              </a:rPr>
              <a:t>Senior Principle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14097000" y="7734300"/>
            <a:ext cx="609600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GB" sz="2800">
                <a:latin typeface="Calibri" panose="020F0502020204030204" charset="0"/>
                <a:sym typeface="+mn-ea"/>
              </a:rPr>
              <a:t>Andrew Fleming</a:t>
            </a:r>
            <a:br>
              <a:rPr lang="en-GB" altLang="en-US" sz="2800">
                <a:sym typeface="+mn-ea"/>
              </a:rPr>
            </a:br>
            <a:r>
              <a:rPr lang="de-DE" altLang="en-US">
                <a:latin typeface="Calibri" panose="020F0502020204030204" charset="0"/>
              </a:rPr>
              <a:t>Chief Technical Architect 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135" y="406400"/>
            <a:ext cx="10944225" cy="9474835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219496" y="1084407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845449" y="1409824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429000" y="158750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3200">
                <a:latin typeface="Calibri" panose="020F0502020204030204" charset="0"/>
              </a:rPr>
              <a:t>Data Cleaning</a:t>
            </a:r>
            <a:endParaRPr lang="de-DE" altLang="en-US" sz="3200">
              <a:latin typeface="Calibri" panose="020F05020202040302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6096000" y="3168015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3200">
                <a:latin typeface="Calibri" panose="020F0502020204030204" charset="0"/>
              </a:rPr>
              <a:t>Data Gathering</a:t>
            </a:r>
            <a:endParaRPr lang="de-DE" altLang="en-US" sz="3200">
              <a:latin typeface="Calibri" panose="020F0502020204030204" charset="0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7924800" y="468630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3200">
                <a:latin typeface="Calibri" panose="020F0502020204030204" charset="0"/>
              </a:rPr>
              <a:t>Identifying Performance Indicators</a:t>
            </a:r>
            <a:endParaRPr lang="de-DE" altLang="en-US" sz="3200">
              <a:latin typeface="Calibri" panose="020F0502020204030204" charset="0"/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9753600" y="636270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3200">
                <a:latin typeface="Calibri" panose="020F0502020204030204" charset="0"/>
              </a:rPr>
              <a:t>Data Analysis</a:t>
            </a:r>
            <a:endParaRPr lang="de-DE" altLang="en-US" sz="3200">
              <a:latin typeface="Calibri" panose="020F0502020204030204" charset="0"/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1658600" y="819150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3200">
                <a:latin typeface="Calibri" panose="020F0502020204030204" charset="0"/>
              </a:rPr>
              <a:t>Unfolding Data Insights</a:t>
            </a:r>
            <a:endParaRPr lang="de-DE" altLang="en-US" sz="3200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376160" y="229552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viz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370" y="1681480"/>
            <a:ext cx="11936095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viz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440" y="1485900"/>
            <a:ext cx="11711940" cy="77120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</Words>
  <Application>WPS Presentation</Application>
  <PresentationFormat>Custom</PresentationFormat>
  <Paragraphs>75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Graphik Regular</vt:lpstr>
      <vt:lpstr>Yu Gothic UI</vt:lpstr>
      <vt:lpstr>Clear Sans Regular Bold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ahmad</cp:lastModifiedBy>
  <cp:revision>15</cp:revision>
  <dcterms:created xsi:type="dcterms:W3CDTF">2006-08-16T00:00:00Z</dcterms:created>
  <dcterms:modified xsi:type="dcterms:W3CDTF">2023-09-27T12:09:37Z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99DEF41EB61E4698AADB688738559E36_12</vt:lpwstr>
  </property>
  <property fmtid="{D5CDD505-2E9C-101B-9397-08002B2CF9AE}" pid="3" name="KSOProductBuildVer">
    <vt:lpwstr>1033-12.2.0.13215</vt:lpwstr>
  </property>
</Properties>
</file>